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04" r:id="rId1"/>
  </p:sldMasterIdLst>
  <p:sldIdLst>
    <p:sldId id="256" r:id="rId2"/>
    <p:sldId id="280" r:id="rId3"/>
    <p:sldId id="282" r:id="rId4"/>
    <p:sldId id="296" r:id="rId5"/>
    <p:sldId id="297" r:id="rId6"/>
    <p:sldId id="299" r:id="rId7"/>
    <p:sldId id="298" r:id="rId8"/>
    <p:sldId id="29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78"/>
    <p:restoredTop sz="81891"/>
  </p:normalViewPr>
  <p:slideViewPr>
    <p:cSldViewPr snapToGrid="0">
      <p:cViewPr varScale="1">
        <p:scale>
          <a:sx n="106" d="100"/>
          <a:sy n="106" d="100"/>
        </p:scale>
        <p:origin x="4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90364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787762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2372898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1151170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19A65565-071D-454D-A643-6C1ABD703EDE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AM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4234596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076175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583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04585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154592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1854124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9A65565-071D-454D-A643-6C1ABD703EDE}" type="datetimeFigureOut">
              <a:rPr lang="en-AM" smtClean="0"/>
              <a:t>14.12.25</a:t>
            </a:fld>
            <a:endParaRPr lang="en-AM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1733059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19A65565-071D-454D-A643-6C1ABD703EDE}" type="datetimeFigureOut">
              <a:rPr lang="en-AM" smtClean="0"/>
              <a:t>14.12.25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AM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4730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112E462-E3AB-27DF-0FCE-7AD6F0CC3D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y-AM" sz="5400" dirty="0"/>
              <a:t>Առաջնորդական հմտությունների զարգացում</a:t>
            </a:r>
            <a:endParaRPr lang="en-AM" sz="5400" dirty="0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8479B192-475D-974D-E936-E889F7118F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1560" y="4468031"/>
            <a:ext cx="7891272" cy="1069848"/>
          </a:xfrm>
        </p:spPr>
        <p:txBody>
          <a:bodyPr>
            <a:normAutofit fontScale="85000" lnSpcReduction="20000"/>
          </a:bodyPr>
          <a:lstStyle/>
          <a:p>
            <a:r>
              <a:rPr lang="hy-AM" sz="2400" dirty="0"/>
              <a:t>Դաս </a:t>
            </a:r>
            <a:r>
              <a:rPr lang="en-US" sz="2400" dirty="0"/>
              <a:t>2-</a:t>
            </a:r>
            <a:r>
              <a:rPr lang="hy-AM" sz="2400" dirty="0"/>
              <a:t>րդ</a:t>
            </a:r>
          </a:p>
          <a:p>
            <a:r>
              <a:rPr lang="hy-AM" sz="2400" dirty="0"/>
              <a:t>Արժեքահեն առաջնորդություն</a:t>
            </a:r>
          </a:p>
          <a:p>
            <a:r>
              <a:rPr lang="hy-AM" sz="2400" dirty="0"/>
              <a:t>Առաջնորդի արժեքներ</a:t>
            </a:r>
            <a:endParaRPr lang="en-AM" sz="2400" dirty="0"/>
          </a:p>
          <a:p>
            <a:endParaRPr lang="en-AM" sz="2400" dirty="0"/>
          </a:p>
        </p:txBody>
      </p:sp>
    </p:spTree>
    <p:extLst>
      <p:ext uri="{BB962C8B-B14F-4D97-AF65-F5344CB8AC3E}">
        <p14:creationId xmlns:p14="http://schemas.microsoft.com/office/powerpoint/2010/main" val="944501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FCEEC-C457-5BB0-FA33-AF93FC5E0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y-AM" sz="4400" dirty="0"/>
              <a:t>Արժեքներ </a:t>
            </a:r>
            <a:br>
              <a:rPr lang="hy-AM" sz="4400" dirty="0"/>
            </a:br>
            <a:br>
              <a:rPr lang="hy-AM" sz="4400" dirty="0"/>
            </a:br>
            <a:r>
              <a:rPr lang="hy-AM" sz="4400" dirty="0"/>
              <a:t>Արժեքների և գործողությունների համապատասխանություն</a:t>
            </a:r>
            <a:endParaRPr lang="en-AM" sz="4400" dirty="0"/>
          </a:p>
        </p:txBody>
      </p:sp>
    </p:spTree>
    <p:extLst>
      <p:ext uri="{BB962C8B-B14F-4D97-AF65-F5344CB8AC3E}">
        <p14:creationId xmlns:p14="http://schemas.microsoft.com/office/powerpoint/2010/main" val="25965534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5071936-856B-E5FA-00BE-34D1119A3A81}"/>
              </a:ext>
            </a:extLst>
          </p:cNvPr>
          <p:cNvSpPr txBox="1"/>
          <p:nvPr/>
        </p:nvSpPr>
        <p:spPr>
          <a:xfrm>
            <a:off x="542944" y="1995895"/>
            <a:ext cx="11106111" cy="20480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hy-AM" sz="2800" b="1" dirty="0">
                <a:solidFill>
                  <a:schemeClr val="accent1">
                    <a:lumMod val="75000"/>
                  </a:schemeClr>
                </a:solidFill>
              </a:rPr>
              <a:t>Արժեքները մեր անհատական համոզմունքներն են նրա մասին, թե ինչն է մասնավորապես կարևոր հենց մեզ համար, օրինակ՝ բարություն, ազնվություն, զարգացում, ընտանիք, ընկերություն և այլն ...</a:t>
            </a:r>
            <a:endParaRPr lang="en-AM" sz="4000" b="1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8708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B4A434E-E7B0-A87A-A005-946DC4768A16}"/>
              </a:ext>
            </a:extLst>
          </p:cNvPr>
          <p:cNvSpPr txBox="1"/>
          <p:nvPr/>
        </p:nvSpPr>
        <p:spPr>
          <a:xfrm>
            <a:off x="794084" y="831867"/>
            <a:ext cx="1093670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y-AM" sz="2800" b="1" dirty="0">
                <a:solidFill>
                  <a:schemeClr val="accent1">
                    <a:lumMod val="75000"/>
                  </a:schemeClr>
                </a:solidFill>
              </a:rPr>
              <a:t>Ա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</a:rPr>
              <a:t>ր</a:t>
            </a:r>
            <a:r>
              <a:rPr lang="hy-AM" sz="2800" b="1" dirty="0">
                <a:solidFill>
                  <a:schemeClr val="accent1">
                    <a:lumMod val="75000"/>
                  </a:schemeClr>
                </a:solidFill>
              </a:rPr>
              <a:t>ժեքահեն վարքը արժեքների և գործողությունների միմյանց համապատասխան լինելն է։ </a:t>
            </a:r>
          </a:p>
          <a:p>
            <a:r>
              <a:rPr lang="hy-AM" sz="2800" b="1" dirty="0">
                <a:solidFill>
                  <a:schemeClr val="accent1">
                    <a:lumMod val="75000"/>
                  </a:schemeClr>
                </a:solidFill>
              </a:rPr>
              <a:t>Առաջնորդի գործունեության հիմնաքարն է, որը կարելի է տարբեր կերպ անվանել՝</a:t>
            </a:r>
          </a:p>
          <a:p>
            <a:endParaRPr lang="hy-AM" sz="2800" b="1" dirty="0">
              <a:solidFill>
                <a:schemeClr val="accent3">
                  <a:lumMod val="75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y-AM" sz="2800" b="1" dirty="0">
                <a:solidFill>
                  <a:schemeClr val="accent3">
                    <a:lumMod val="75000"/>
                  </a:schemeClr>
                </a:solidFill>
              </a:rPr>
              <a:t>ազնվություն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y-AM" sz="2800" b="1" dirty="0">
                <a:solidFill>
                  <a:schemeClr val="accent3">
                    <a:lumMod val="75000"/>
                  </a:schemeClr>
                </a:solidFill>
              </a:rPr>
              <a:t>անկեղծություն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y-AM" sz="2800" b="1" dirty="0">
                <a:solidFill>
                  <a:schemeClr val="accent3">
                    <a:lumMod val="75000"/>
                  </a:schemeClr>
                </a:solidFill>
              </a:rPr>
              <a:t>ուղղամտություն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y-AM" sz="2800" b="1" dirty="0">
                <a:solidFill>
                  <a:schemeClr val="accent3">
                    <a:lumMod val="75000"/>
                  </a:schemeClr>
                </a:solidFill>
              </a:rPr>
              <a:t>«Գործը համապատասխանում է խոսքին»</a:t>
            </a:r>
            <a:r>
              <a:rPr lang="en-AM" sz="2800" b="1" dirty="0">
                <a:solidFill>
                  <a:schemeClr val="accent3">
                    <a:lumMod val="7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98699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2BB1232-CD6D-87EA-7914-1D459D480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232290"/>
              </p:ext>
            </p:extLst>
          </p:nvPr>
        </p:nvGraphicFramePr>
        <p:xfrm>
          <a:off x="976563" y="796697"/>
          <a:ext cx="10238874" cy="5264606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6292515">
                  <a:extLst>
                    <a:ext uri="{9D8B030D-6E8A-4147-A177-3AD203B41FA5}">
                      <a16:colId xmlns:a16="http://schemas.microsoft.com/office/drawing/2014/main" val="2051401800"/>
                    </a:ext>
                  </a:extLst>
                </a:gridCol>
                <a:gridCol w="3946359">
                  <a:extLst>
                    <a:ext uri="{9D8B030D-6E8A-4147-A177-3AD203B41FA5}">
                      <a16:colId xmlns:a16="http://schemas.microsoft.com/office/drawing/2014/main" val="1986650368"/>
                    </a:ext>
                  </a:extLst>
                </a:gridCol>
              </a:tblGrid>
              <a:tr h="3725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y-AM" sz="1800" kern="100" dirty="0">
                          <a:solidFill>
                            <a:schemeClr val="accent1"/>
                          </a:solidFill>
                          <a:effectLst/>
                        </a:rPr>
                        <a:t>Գործողություններ 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AM" sz="2000" kern="100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y-AM" sz="1800" kern="100" dirty="0">
                          <a:solidFill>
                            <a:schemeClr val="accent1"/>
                          </a:solidFill>
                          <a:effectLst/>
                        </a:rPr>
                        <a:t>Արժեքահեն վարք</a:t>
                      </a:r>
                      <a:endParaRPr lang="en-AM" sz="2000" kern="100" dirty="0"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34893174"/>
                  </a:ext>
                </a:extLst>
              </a:tr>
              <a:tr h="3725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y-AM" sz="1800" b="0" kern="100" dirty="0">
                          <a:effectLst/>
                        </a:rPr>
                        <a:t>Անկեղծ է, ասում է ճշմարտությունը</a:t>
                      </a:r>
                      <a:endParaRPr lang="en-AM" sz="2000" b="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y-AM" sz="1800" kern="100">
                          <a:effectLst/>
                        </a:rPr>
                        <a:t>Այո </a:t>
                      </a:r>
                      <a:endParaRPr lang="en-AM" sz="2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6340391"/>
                  </a:ext>
                </a:extLst>
              </a:tr>
              <a:tr h="3725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y-AM" sz="1800" b="0" kern="100" dirty="0">
                          <a:effectLst/>
                        </a:rPr>
                        <a:t>Պահում է գաղտնապահությունը</a:t>
                      </a:r>
                      <a:endParaRPr lang="en-AM" sz="2000" b="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y-AM" sz="1800" kern="100">
                          <a:effectLst/>
                        </a:rPr>
                        <a:t>Այո </a:t>
                      </a:r>
                      <a:endParaRPr lang="en-AM" sz="2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1921655"/>
                  </a:ext>
                </a:extLst>
              </a:tr>
              <a:tr h="3725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y-AM" sz="1800" b="0" kern="100">
                          <a:effectLst/>
                        </a:rPr>
                        <a:t>Չի ասում, թե ինչ է պատրաստվում անել</a:t>
                      </a:r>
                      <a:endParaRPr lang="en-AM" sz="2000" b="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y-AM" sz="1800" kern="100">
                          <a:effectLst/>
                        </a:rPr>
                        <a:t>Ոչ </a:t>
                      </a:r>
                      <a:endParaRPr lang="en-AM" sz="2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2168269"/>
                  </a:ext>
                </a:extLst>
              </a:tr>
              <a:tr h="454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y-AM" sz="1800" b="0" kern="100" dirty="0">
                          <a:effectLst/>
                        </a:rPr>
                        <a:t>Չի խախտում իր խոստումը, խախտելիս՝ բացատրում է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y-AM" sz="1800" kern="100">
                          <a:effectLst/>
                        </a:rPr>
                        <a:t>Այո </a:t>
                      </a:r>
                      <a:endParaRPr lang="en-AM" sz="2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32570127"/>
                  </a:ext>
                </a:extLst>
              </a:tr>
              <a:tr h="625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y-AM" sz="1800" b="0" kern="100" dirty="0">
                          <a:effectLst/>
                        </a:rPr>
                        <a:t>Չի խոսում նրա մասին, թե ինչի մասին է իսկապես հոգ տանում</a:t>
                      </a:r>
                      <a:endParaRPr lang="en-AM" sz="2000" b="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y-AM" sz="1800" kern="100">
                          <a:effectLst/>
                        </a:rPr>
                        <a:t>Ոչ </a:t>
                      </a:r>
                      <a:endParaRPr lang="en-AM" sz="2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129548"/>
                  </a:ext>
                </a:extLst>
              </a:tr>
              <a:tr h="3725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y-AM" sz="1800" b="0" kern="100" dirty="0">
                          <a:effectLst/>
                        </a:rPr>
                        <a:t>Ընդունում է իր սխալները</a:t>
                      </a:r>
                      <a:endParaRPr lang="en-AM" sz="2000" b="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y-AM" sz="1800" kern="100">
                          <a:effectLst/>
                        </a:rPr>
                        <a:t>Այո </a:t>
                      </a:r>
                      <a:endParaRPr lang="en-AM" sz="2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94677305"/>
                  </a:ext>
                </a:extLst>
              </a:tr>
              <a:tr h="3725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y-AM" sz="1800" b="0" kern="100" dirty="0">
                          <a:effectLst/>
                        </a:rPr>
                        <a:t>Վախենում է անկեղծ լինել ուրիշների հետ</a:t>
                      </a:r>
                      <a:endParaRPr lang="en-AM" sz="2000" b="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y-AM" sz="1800" kern="100">
                          <a:effectLst/>
                        </a:rPr>
                        <a:t>Ոչ </a:t>
                      </a:r>
                      <a:endParaRPr lang="en-AM" sz="2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0886374"/>
                  </a:ext>
                </a:extLst>
              </a:tr>
              <a:tr h="765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y-AM" sz="1800" b="0" kern="100" dirty="0">
                          <a:effectLst/>
                        </a:rPr>
                        <a:t>Կենտրոնանում է միայն իր սեփական կարիքների, շահերի վրա</a:t>
                      </a:r>
                      <a:endParaRPr lang="en-AM" sz="2000" b="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y-AM" sz="1800" kern="100">
                          <a:effectLst/>
                        </a:rPr>
                        <a:t>Ոչ</a:t>
                      </a:r>
                      <a:endParaRPr lang="en-AM" sz="20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0822711"/>
                  </a:ext>
                </a:extLst>
              </a:tr>
              <a:tr h="7659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y-AM" sz="1800" b="0" kern="100" dirty="0">
                          <a:effectLst/>
                        </a:rPr>
                        <a:t>Պատասխանատու է իր որոշումների և արվածի համար</a:t>
                      </a:r>
                      <a:r>
                        <a:rPr lang="hy-AM" sz="1800" kern="100" dirty="0">
                          <a:effectLst/>
                        </a:rPr>
                        <a:t> </a:t>
                      </a:r>
                      <a:endParaRPr lang="en-AM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y-AM" sz="1800" kern="100" dirty="0">
                          <a:effectLst/>
                        </a:rPr>
                        <a:t>Այո </a:t>
                      </a:r>
                      <a:endParaRPr lang="en-AM" sz="20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03365633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AAAC534B-D0A0-3BFD-0CCE-F258741A0D31}"/>
              </a:ext>
            </a:extLst>
          </p:cNvPr>
          <p:cNvSpPr/>
          <p:nvPr/>
        </p:nvSpPr>
        <p:spPr>
          <a:xfrm>
            <a:off x="7303169" y="1636296"/>
            <a:ext cx="866274" cy="2646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M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AF1361-D3C8-8875-055C-F9FCD537BBBD}"/>
              </a:ext>
            </a:extLst>
          </p:cNvPr>
          <p:cNvSpPr/>
          <p:nvPr/>
        </p:nvSpPr>
        <p:spPr>
          <a:xfrm>
            <a:off x="7303169" y="2386264"/>
            <a:ext cx="866274" cy="2646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M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8DD7CA-A1E2-D14D-A587-4EBBD7207783}"/>
              </a:ext>
            </a:extLst>
          </p:cNvPr>
          <p:cNvSpPr/>
          <p:nvPr/>
        </p:nvSpPr>
        <p:spPr>
          <a:xfrm>
            <a:off x="7303169" y="2005264"/>
            <a:ext cx="866274" cy="2646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M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771626D-581F-470D-D2FB-25F9C65059C0}"/>
              </a:ext>
            </a:extLst>
          </p:cNvPr>
          <p:cNvSpPr/>
          <p:nvPr/>
        </p:nvSpPr>
        <p:spPr>
          <a:xfrm>
            <a:off x="7315201" y="2767264"/>
            <a:ext cx="866274" cy="2646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M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3900F27-41BD-2B7B-2FFB-3CC3A3C78E34}"/>
              </a:ext>
            </a:extLst>
          </p:cNvPr>
          <p:cNvSpPr/>
          <p:nvPr/>
        </p:nvSpPr>
        <p:spPr>
          <a:xfrm>
            <a:off x="7315202" y="3209121"/>
            <a:ext cx="866274" cy="2646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M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ECD4F7-61A5-14DB-6FE4-0573E4AF2C9F}"/>
              </a:ext>
            </a:extLst>
          </p:cNvPr>
          <p:cNvSpPr/>
          <p:nvPr/>
        </p:nvSpPr>
        <p:spPr>
          <a:xfrm>
            <a:off x="7303169" y="3830752"/>
            <a:ext cx="866274" cy="2646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M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1DEB93D-518A-5280-D658-B1BF7CD0E3BF}"/>
              </a:ext>
            </a:extLst>
          </p:cNvPr>
          <p:cNvSpPr/>
          <p:nvPr/>
        </p:nvSpPr>
        <p:spPr>
          <a:xfrm>
            <a:off x="7315202" y="4223784"/>
            <a:ext cx="866274" cy="2646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M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230EE9-3CAA-D04E-692B-7D481E707DD1}"/>
              </a:ext>
            </a:extLst>
          </p:cNvPr>
          <p:cNvSpPr/>
          <p:nvPr/>
        </p:nvSpPr>
        <p:spPr>
          <a:xfrm>
            <a:off x="7315201" y="4602779"/>
            <a:ext cx="866274" cy="2646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M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AB5C918-2F48-0B81-0470-3227F5A4CD90}"/>
              </a:ext>
            </a:extLst>
          </p:cNvPr>
          <p:cNvSpPr/>
          <p:nvPr/>
        </p:nvSpPr>
        <p:spPr>
          <a:xfrm>
            <a:off x="7351296" y="5362775"/>
            <a:ext cx="866274" cy="26469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1476674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FCEEC-C457-5BB0-FA33-AF93FC5E0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y-AM" sz="4400" dirty="0"/>
              <a:t>Առաջնորդության հիմքում ընկած արժեքներ</a:t>
            </a:r>
            <a:endParaRPr lang="en-AM" sz="4400" dirty="0"/>
          </a:p>
        </p:txBody>
      </p:sp>
    </p:spTree>
    <p:extLst>
      <p:ext uri="{BB962C8B-B14F-4D97-AF65-F5344CB8AC3E}">
        <p14:creationId xmlns:p14="http://schemas.microsoft.com/office/powerpoint/2010/main" val="813064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0F9131C-BD2B-4109-11CD-38FB807F64A1}"/>
              </a:ext>
            </a:extLst>
          </p:cNvPr>
          <p:cNvSpPr txBox="1"/>
          <p:nvPr/>
        </p:nvSpPr>
        <p:spPr>
          <a:xfrm>
            <a:off x="595563" y="927937"/>
            <a:ext cx="10738184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hy-AM" sz="2400" b="1" dirty="0">
                <a:solidFill>
                  <a:schemeClr val="accent1">
                    <a:lumMod val="75000"/>
                  </a:schemeClr>
                </a:solidFill>
              </a:rPr>
              <a:t>Ազնվություն</a:t>
            </a:r>
            <a:endParaRPr lang="en-AM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hy-AM" sz="2400" b="1" dirty="0">
                <a:solidFill>
                  <a:schemeClr val="accent1">
                    <a:lumMod val="75000"/>
                  </a:schemeClr>
                </a:solidFill>
              </a:rPr>
              <a:t>Աճ, զարգացում</a:t>
            </a:r>
            <a:endParaRPr lang="en-AM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hy-AM" sz="2400" b="1" dirty="0">
                <a:solidFill>
                  <a:schemeClr val="accent1">
                    <a:lumMod val="75000"/>
                  </a:schemeClr>
                </a:solidFill>
              </a:rPr>
              <a:t>Ստեղծարարություն</a:t>
            </a:r>
            <a:endParaRPr lang="en-AM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hy-AM" sz="2400" b="1" dirty="0">
                <a:solidFill>
                  <a:schemeClr val="accent1">
                    <a:lumMod val="75000"/>
                  </a:schemeClr>
                </a:solidFill>
              </a:rPr>
              <a:t>Խիզախություն</a:t>
            </a:r>
            <a:endParaRPr lang="en-AM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hy-AM" sz="2400" b="1" dirty="0">
                <a:solidFill>
                  <a:schemeClr val="accent1">
                    <a:lumMod val="75000"/>
                  </a:schemeClr>
                </a:solidFill>
              </a:rPr>
              <a:t>Բաց միտք ունենալը</a:t>
            </a:r>
            <a:endParaRPr lang="en-AM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hy-AM" sz="2400" b="1" dirty="0">
                <a:solidFill>
                  <a:schemeClr val="accent1">
                    <a:lumMod val="75000"/>
                  </a:schemeClr>
                </a:solidFill>
              </a:rPr>
              <a:t>Պատասխանատվություն</a:t>
            </a:r>
            <a:endParaRPr lang="en-AM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hy-AM" sz="2400" b="1" dirty="0">
                <a:solidFill>
                  <a:schemeClr val="accent1">
                    <a:lumMod val="75000"/>
                  </a:schemeClr>
                </a:solidFill>
              </a:rPr>
              <a:t>Արդարություն </a:t>
            </a:r>
            <a:endParaRPr lang="en-AM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hy-AM" sz="2400" b="1" dirty="0">
                <a:solidFill>
                  <a:schemeClr val="accent1">
                    <a:lumMod val="75000"/>
                  </a:schemeClr>
                </a:solidFill>
              </a:rPr>
              <a:t>Հաստատակամություն</a:t>
            </a:r>
            <a:endParaRPr lang="en-AM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hy-AM" sz="2400" b="1" dirty="0">
                <a:solidFill>
                  <a:schemeClr val="accent1">
                    <a:lumMod val="75000"/>
                  </a:schemeClr>
                </a:solidFill>
              </a:rPr>
              <a:t>Ինքնաճանաչում</a:t>
            </a:r>
            <a:endParaRPr lang="en-AM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hy-AM" sz="2400" b="1" dirty="0">
                <a:solidFill>
                  <a:schemeClr val="accent1">
                    <a:lumMod val="75000"/>
                  </a:schemeClr>
                </a:solidFill>
              </a:rPr>
              <a:t>Ապրումակցում</a:t>
            </a:r>
            <a:endParaRPr lang="en-AM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803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D752C9D-9800-3872-7C3B-FB7E28BFB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y-AM" dirty="0"/>
              <a:t>Մինչ հաջորդ հանդիպում</a:t>
            </a:r>
            <a:endParaRPr lang="en-AM" dirty="0"/>
          </a:p>
        </p:txBody>
      </p:sp>
    </p:spTree>
    <p:extLst>
      <p:ext uri="{BB962C8B-B14F-4D97-AF65-F5344CB8AC3E}">
        <p14:creationId xmlns:p14="http://schemas.microsoft.com/office/powerpoint/2010/main" val="32067871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{38D00AA2-0CC0-A24C-B61A-7B41712407B2}tf10001070</Template>
  <TotalTime>1379</TotalTime>
  <Words>178</Words>
  <Application>Microsoft Macintosh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Bookman Old Style</vt:lpstr>
      <vt:lpstr>Calibri</vt:lpstr>
      <vt:lpstr>Century Gothic</vt:lpstr>
      <vt:lpstr>Rockwell Extra Bold</vt:lpstr>
      <vt:lpstr>Times New Roman</vt:lpstr>
      <vt:lpstr>Wingdings</vt:lpstr>
      <vt:lpstr>Wood Type</vt:lpstr>
      <vt:lpstr>Առաջնորդական հմտությունների զարգացում</vt:lpstr>
      <vt:lpstr>Արժեքներ   Արժեքների և գործողությունների համապատասխանություն</vt:lpstr>
      <vt:lpstr>PowerPoint Presentation</vt:lpstr>
      <vt:lpstr>PowerPoint Presentation</vt:lpstr>
      <vt:lpstr>PowerPoint Presentation</vt:lpstr>
      <vt:lpstr>Առաջնորդության հիմքում ընկած արժեքներ</vt:lpstr>
      <vt:lpstr>PowerPoint Presentation</vt:lpstr>
      <vt:lpstr>Մինչ հաջորդ հանդիպում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Հաղորդակցման հմտություններ </dc:title>
  <dc:creator>inespoghosyan@gmail.com</dc:creator>
  <cp:lastModifiedBy>inespoghosyan@gmail.com</cp:lastModifiedBy>
  <cp:revision>25</cp:revision>
  <dcterms:created xsi:type="dcterms:W3CDTF">2025-10-18T16:46:12Z</dcterms:created>
  <dcterms:modified xsi:type="dcterms:W3CDTF">2025-12-14T16:02:12Z</dcterms:modified>
</cp:coreProperties>
</file>